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  <p:sldMasterId id="2147483679" r:id="rId2"/>
  </p:sldMasterIdLst>
  <p:notesMasterIdLst>
    <p:notesMasterId r:id="rId18"/>
  </p:notesMasterIdLst>
  <p:sldIdLst>
    <p:sldId id="256" r:id="rId3"/>
    <p:sldId id="257" r:id="rId4"/>
    <p:sldId id="258" r:id="rId5"/>
    <p:sldId id="280" r:id="rId6"/>
    <p:sldId id="282" r:id="rId7"/>
    <p:sldId id="281" r:id="rId8"/>
    <p:sldId id="279" r:id="rId9"/>
    <p:sldId id="283" r:id="rId10"/>
    <p:sldId id="259" r:id="rId11"/>
    <p:sldId id="260" r:id="rId12"/>
    <p:sldId id="284" r:id="rId13"/>
    <p:sldId id="261" r:id="rId14"/>
    <p:sldId id="262" r:id="rId15"/>
    <p:sldId id="267" r:id="rId16"/>
    <p:sldId id="278" r:id="rId1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30" autoAdjust="0"/>
    <p:restoredTop sz="93692"/>
  </p:normalViewPr>
  <p:slideViewPr>
    <p:cSldViewPr snapToGrid="0" snapToObjects="1">
      <p:cViewPr>
        <p:scale>
          <a:sx n="89" d="100"/>
          <a:sy n="89" d="100"/>
        </p:scale>
        <p:origin x="-1602" y="-7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0F7388-3EC4-4C92-A555-53BBE0295BC2}" type="datetimeFigureOut">
              <a:rPr lang="zh-CN" altLang="en-US" smtClean="0"/>
              <a:pPr/>
              <a:t>2020/1/8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50D4F1-D401-4CCD-A0EF-F41AA0D8CEF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48270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338534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32571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32571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954715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47993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440706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25102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7942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35395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35395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35395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35395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35395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35395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41941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3410857" y="3973162"/>
            <a:ext cx="5370286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 userDrawn="1"/>
        </p:nvCxnSpPr>
        <p:spPr>
          <a:xfrm>
            <a:off x="3410857" y="4826248"/>
            <a:ext cx="5370286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流程图: 终止 5"/>
          <p:cNvSpPr/>
          <p:nvPr/>
        </p:nvSpPr>
        <p:spPr>
          <a:xfrm>
            <a:off x="5040384" y="5512656"/>
            <a:ext cx="2111232" cy="478972"/>
          </a:xfrm>
          <a:prstGeom prst="flowChartTermina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六边形 7"/>
          <p:cNvSpPr/>
          <p:nvPr userDrawn="1"/>
        </p:nvSpPr>
        <p:spPr>
          <a:xfrm rot="5400000">
            <a:off x="5185233" y="1679827"/>
            <a:ext cx="1821533" cy="166931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六边形 8"/>
          <p:cNvSpPr/>
          <p:nvPr userDrawn="1"/>
        </p:nvSpPr>
        <p:spPr>
          <a:xfrm rot="3044592">
            <a:off x="5141314" y="1654091"/>
            <a:ext cx="1909371" cy="1749816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7250000" y="1446256"/>
            <a:ext cx="1148998" cy="74343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3727405" y="2514486"/>
            <a:ext cx="1148998" cy="74343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4999830" y="2131886"/>
            <a:ext cx="2192338" cy="92333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2015</a:t>
            </a:r>
            <a:endParaRPr lang="zh-CN" altLang="en-US" dirty="0"/>
          </a:p>
        </p:txBody>
      </p:sp>
      <p:sp>
        <p:nvSpPr>
          <p:cNvPr id="16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89247" y="4048840"/>
            <a:ext cx="6013506" cy="70173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4400" b="1" dirty="0">
                <a:solidFill>
                  <a:schemeClr val="accent2"/>
                </a:solidFill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dirty="0">
                <a:solidFill>
                  <a:srgbClr val="157E9F"/>
                </a:solidFill>
                <a:cs typeface="+mn-ea"/>
                <a:sym typeface="+mn-lt"/>
              </a:rPr>
              <a:t>POWERPOINT</a:t>
            </a:r>
            <a:r>
              <a:rPr kumimoji="1" lang="zh-CN" altLang="en-US" sz="4400" b="1" dirty="0">
                <a:solidFill>
                  <a:srgbClr val="157E9F"/>
                </a:solidFill>
                <a:cs typeface="+mn-ea"/>
                <a:sym typeface="+mn-lt"/>
              </a:rPr>
              <a:t> </a:t>
            </a:r>
            <a:r>
              <a:rPr kumimoji="1" lang="en-US" altLang="zh-CN" sz="4400" b="1" dirty="0">
                <a:solidFill>
                  <a:srgbClr val="157E9F"/>
                </a:solidFill>
                <a:cs typeface="+mn-ea"/>
                <a:sym typeface="+mn-lt"/>
              </a:rPr>
              <a:t>TEMPLATE</a:t>
            </a:r>
            <a:endParaRPr kumimoji="1" lang="zh-CN" altLang="en-US" sz="4400" b="1" dirty="0">
              <a:solidFill>
                <a:srgbClr val="157E9F"/>
              </a:solidFill>
              <a:cs typeface="+mn-ea"/>
              <a:sym typeface="+mn-lt"/>
            </a:endParaRPr>
          </a:p>
        </p:txBody>
      </p:sp>
      <p:sp>
        <p:nvSpPr>
          <p:cNvPr id="17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5206314" y="5622878"/>
            <a:ext cx="1820362" cy="258528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>
            <a:lvl1pPr marL="0" indent="0">
              <a:buNone/>
              <a:defRPr kumimoji="1" lang="zh-CN" altLang="en-US" sz="1200" dirty="0">
                <a:solidFill>
                  <a:schemeClr val="bg1"/>
                </a:solidFill>
                <a:cs typeface="+mn-ea"/>
              </a:defRPr>
            </a:lvl1pPr>
          </a:lstStyle>
          <a:p>
            <a:pPr defTabSz="457178"/>
            <a:r>
              <a:rPr kumimoji="1"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PRESENTED</a:t>
            </a:r>
            <a:r>
              <a:rPr kumimoji="1"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kumimoji="1"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BY</a:t>
            </a:r>
            <a:r>
              <a:rPr kumimoji="1"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kumimoji="1"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OfficePLUS</a:t>
            </a:r>
            <a:endParaRPr kumimoji="1"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7028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962150"/>
            <a:ext cx="12192000" cy="310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xmlns="" val="205289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 userDrawn="1"/>
        </p:nvSpPr>
        <p:spPr>
          <a:xfrm>
            <a:off x="8476343" y="0"/>
            <a:ext cx="3715657" cy="685800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>
            <a:off x="9361714" y="0"/>
            <a:ext cx="2830287" cy="68580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flipH="1" flipV="1">
            <a:off x="-1" y="0"/>
            <a:ext cx="3222171" cy="685800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 userDrawn="1"/>
        </p:nvSpPr>
        <p:spPr>
          <a:xfrm flipH="1" flipV="1">
            <a:off x="0" y="0"/>
            <a:ext cx="2830287" cy="6858000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xmlns="" val="2418141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30289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xmlns="" val="66692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 rot="16200000">
            <a:off x="-381000" y="381000"/>
            <a:ext cx="6858000" cy="609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38000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68081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3261298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13103332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xmlns="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xmlns="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xmlns="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895878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xmlns="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xmlns="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xmlns="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xmlns="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xmlns="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xmlns="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xmlns="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xmlns="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xmlns="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 xmlns="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22693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Calibri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45027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-8111"/>
            <a:ext cx="12192000" cy="6866111"/>
            <a:chOff x="0" y="-8111"/>
            <a:chExt cx="12192000" cy="6866111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5502613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 userDrawn="1"/>
          </p:nvSpPr>
          <p:spPr>
            <a:xfrm>
              <a:off x="5502613" y="-8111"/>
              <a:ext cx="6689387" cy="68661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占位符 22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096155" y="4330700"/>
            <a:ext cx="1701645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000" b="1" dirty="0">
                <a:solidFill>
                  <a:schemeClr val="lt1"/>
                </a:solidFill>
                <a:cs typeface="+mn-ea"/>
              </a:defRPr>
            </a:lvl1pPr>
          </a:lstStyle>
          <a:p>
            <a:pPr marL="0" marR="0" lvl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000" b="1" dirty="0">
                <a:cs typeface="+mn-ea"/>
                <a:sym typeface="+mn-lt"/>
              </a:rPr>
              <a:t>Your keyword</a:t>
            </a:r>
            <a:endParaRPr lang="zh-CN" altLang="en-US" sz="2000" b="1" dirty="0">
              <a:cs typeface="+mn-ea"/>
              <a:sym typeface="+mn-lt"/>
            </a:endParaRPr>
          </a:p>
        </p:txBody>
      </p:sp>
      <p:sp>
        <p:nvSpPr>
          <p:cNvPr id="29" name="文本占位符 22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096000" y="1766017"/>
            <a:ext cx="535607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400" b="1" dirty="0"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1" dirty="0"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2" name="文本占位符 3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096000" y="2446338"/>
            <a:ext cx="5356225" cy="17525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0" name="文本占位符 2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757362" y="1512116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42962" y="1373616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3" name="文本占位符 22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757362" y="3023291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4" name="文本占位符 3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42962" y="2884791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5" name="文本占位符 22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757362" y="4535157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6" name="文本占位符 3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842962" y="4396657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50488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 userDrawn="1"/>
        </p:nvGrpSpPr>
        <p:grpSpPr>
          <a:xfrm>
            <a:off x="0" y="-8111"/>
            <a:ext cx="12192000" cy="6866111"/>
            <a:chOff x="0" y="-8111"/>
            <a:chExt cx="12192000" cy="6866111"/>
          </a:xfrm>
        </p:grpSpPr>
        <p:sp>
          <p:nvSpPr>
            <p:cNvPr id="23" name="矩形 22"/>
            <p:cNvSpPr/>
            <p:nvPr/>
          </p:nvSpPr>
          <p:spPr>
            <a:xfrm>
              <a:off x="0" y="0"/>
              <a:ext cx="5502613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>
              <a:off x="5502613" y="-8111"/>
              <a:ext cx="6689387" cy="68661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1766017"/>
            <a:ext cx="535607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400" b="1" dirty="0"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1" dirty="0"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2446338"/>
            <a:ext cx="5356225" cy="17525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0" name="文本占位符 22"/>
          <p:cNvSpPr>
            <a:spLocks noGrp="1"/>
          </p:cNvSpPr>
          <p:nvPr>
            <p:ph type="body" sz="quarter" idx="17" hasCustomPrompt="1"/>
          </p:nvPr>
        </p:nvSpPr>
        <p:spPr>
          <a:xfrm>
            <a:off x="1757362" y="726383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842962" y="587883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3" name="文本占位符 22"/>
          <p:cNvSpPr>
            <a:spLocks noGrp="1"/>
          </p:cNvSpPr>
          <p:nvPr>
            <p:ph type="body" sz="quarter" idx="19" hasCustomPrompt="1"/>
          </p:nvPr>
        </p:nvSpPr>
        <p:spPr>
          <a:xfrm>
            <a:off x="1757362" y="2237558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4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842962" y="2099058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5" name="文本占位符 22"/>
          <p:cNvSpPr>
            <a:spLocks noGrp="1"/>
          </p:cNvSpPr>
          <p:nvPr>
            <p:ph type="body" sz="quarter" idx="21" hasCustomPrompt="1"/>
          </p:nvPr>
        </p:nvSpPr>
        <p:spPr>
          <a:xfrm>
            <a:off x="1757362" y="3749424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6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842962" y="3610924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文本占位符 22"/>
          <p:cNvSpPr>
            <a:spLocks noGrp="1"/>
          </p:cNvSpPr>
          <p:nvPr>
            <p:ph type="body" sz="quarter" idx="23" hasCustomPrompt="1"/>
          </p:nvPr>
        </p:nvSpPr>
        <p:spPr>
          <a:xfrm>
            <a:off x="1757362" y="5261290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7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842962" y="5122790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8" name="文本占位符 22"/>
          <p:cNvSpPr>
            <a:spLocks noGrp="1"/>
          </p:cNvSpPr>
          <p:nvPr>
            <p:ph type="body" sz="quarter" idx="10" hasCustomPrompt="1"/>
          </p:nvPr>
        </p:nvSpPr>
        <p:spPr>
          <a:xfrm>
            <a:off x="6096155" y="4330700"/>
            <a:ext cx="1701645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000" b="1" dirty="0">
                <a:solidFill>
                  <a:schemeClr val="lt1"/>
                </a:solidFill>
                <a:cs typeface="+mn-ea"/>
              </a:defRPr>
            </a:lvl1pPr>
          </a:lstStyle>
          <a:p>
            <a:pPr marL="0" marR="0" lvl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000" b="1" dirty="0">
                <a:cs typeface="+mn-ea"/>
                <a:sym typeface="+mn-lt"/>
              </a:rPr>
              <a:t>Your keyword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3707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 userDrawn="1"/>
        </p:nvGrpSpPr>
        <p:grpSpPr>
          <a:xfrm>
            <a:off x="0" y="-8111"/>
            <a:ext cx="12192000" cy="6866111"/>
            <a:chOff x="0" y="-8111"/>
            <a:chExt cx="12192000" cy="6866111"/>
          </a:xfrm>
        </p:grpSpPr>
        <p:sp>
          <p:nvSpPr>
            <p:cNvPr id="27" name="矩形 26"/>
            <p:cNvSpPr/>
            <p:nvPr/>
          </p:nvSpPr>
          <p:spPr>
            <a:xfrm>
              <a:off x="0" y="0"/>
              <a:ext cx="5502613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 userDrawn="1"/>
          </p:nvSpPr>
          <p:spPr>
            <a:xfrm>
              <a:off x="5502613" y="-8111"/>
              <a:ext cx="6689387" cy="68661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1766017"/>
            <a:ext cx="535607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400" b="1" dirty="0"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1" dirty="0"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2446338"/>
            <a:ext cx="5356225" cy="17525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0" name="文本占位符 22"/>
          <p:cNvSpPr>
            <a:spLocks noGrp="1"/>
          </p:cNvSpPr>
          <p:nvPr>
            <p:ph type="body" sz="quarter" idx="17" hasCustomPrompt="1"/>
          </p:nvPr>
        </p:nvSpPr>
        <p:spPr>
          <a:xfrm>
            <a:off x="1757362" y="647644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842962" y="509144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4" name="文本占位符 22"/>
          <p:cNvSpPr>
            <a:spLocks noGrp="1"/>
          </p:cNvSpPr>
          <p:nvPr>
            <p:ph type="body" sz="quarter" idx="19" hasCustomPrompt="1"/>
          </p:nvPr>
        </p:nvSpPr>
        <p:spPr>
          <a:xfrm>
            <a:off x="1757362" y="1839058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5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842962" y="1700558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文本占位符 22"/>
          <p:cNvSpPr>
            <a:spLocks noGrp="1"/>
          </p:cNvSpPr>
          <p:nvPr>
            <p:ph type="body" sz="quarter" idx="21" hasCustomPrompt="1"/>
          </p:nvPr>
        </p:nvSpPr>
        <p:spPr>
          <a:xfrm>
            <a:off x="1757362" y="3030472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7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842962" y="2891972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0" name="文本占位符 22"/>
          <p:cNvSpPr>
            <a:spLocks noGrp="1"/>
          </p:cNvSpPr>
          <p:nvPr>
            <p:ph type="body" sz="quarter" idx="23" hasCustomPrompt="1"/>
          </p:nvPr>
        </p:nvSpPr>
        <p:spPr>
          <a:xfrm>
            <a:off x="1757362" y="4213732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1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842962" y="4075232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2" name="文本占位符 22"/>
          <p:cNvSpPr>
            <a:spLocks noGrp="1"/>
          </p:cNvSpPr>
          <p:nvPr>
            <p:ph type="body" sz="quarter" idx="25" hasCustomPrompt="1"/>
          </p:nvPr>
        </p:nvSpPr>
        <p:spPr>
          <a:xfrm>
            <a:off x="1757362" y="5354552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4" name="文本占位符 3"/>
          <p:cNvSpPr>
            <a:spLocks noGrp="1"/>
          </p:cNvSpPr>
          <p:nvPr>
            <p:ph type="body" sz="quarter" idx="26" hasCustomPrompt="1"/>
          </p:nvPr>
        </p:nvSpPr>
        <p:spPr>
          <a:xfrm>
            <a:off x="842962" y="5216052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5" name="文本占位符 22"/>
          <p:cNvSpPr>
            <a:spLocks noGrp="1"/>
          </p:cNvSpPr>
          <p:nvPr>
            <p:ph type="body" sz="quarter" idx="10" hasCustomPrompt="1"/>
          </p:nvPr>
        </p:nvSpPr>
        <p:spPr>
          <a:xfrm>
            <a:off x="6096155" y="4330700"/>
            <a:ext cx="1701645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000" b="1" dirty="0">
                <a:solidFill>
                  <a:schemeClr val="lt1"/>
                </a:solidFill>
                <a:cs typeface="+mn-ea"/>
              </a:defRPr>
            </a:lvl1pPr>
          </a:lstStyle>
          <a:p>
            <a:pPr marL="0" marR="0" lvl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000" b="1" dirty="0">
                <a:cs typeface="+mn-ea"/>
                <a:sym typeface="+mn-lt"/>
              </a:rPr>
              <a:t>Your keyword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134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xmlns="" val="3884366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45865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xmlns="" val="3011752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A4CA56-C766-4643-9C49-0B5937DF92E1}" type="datetimeFigureOut">
              <a:rPr lang="zh-CN" altLang="en-US" smtClean="0"/>
              <a:pPr/>
              <a:t>2020/1/8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931A4B-E62A-4F8E-837E-E9B10A41F2CC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1981200"/>
            <a:ext cx="12192000" cy="487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xmlns="" val="2394359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4419600"/>
            <a:ext cx="12192000" cy="24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xmlns="" val="3021641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 userDrawn="1"/>
        </p:nvSpPr>
        <p:spPr>
          <a:xfrm>
            <a:off x="0" y="0"/>
            <a:ext cx="12192000" cy="68580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 rot="10800000">
            <a:off x="0" y="0"/>
            <a:ext cx="12192000" cy="685800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xmlns="" val="2681042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10210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9" r:id="rId3"/>
    <p:sldLayoutId id="2147483700" r:id="rId4"/>
    <p:sldLayoutId id="2147483701" r:id="rId5"/>
    <p:sldLayoutId id="2147483691" r:id="rId6"/>
    <p:sldLayoutId id="2147483692" r:id="rId7"/>
    <p:sldLayoutId id="2147483693" r:id="rId8"/>
    <p:sldLayoutId id="2147483694" r:id="rId9"/>
    <p:sldLayoutId id="2147483696" r:id="rId10"/>
    <p:sldLayoutId id="2147483697" r:id="rId11"/>
    <p:sldLayoutId id="2147483698" r:id="rId12"/>
    <p:sldLayoutId id="2147483703" r:id="rId13"/>
    <p:sldLayoutId id="214748370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727390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68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2020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3089247" y="4048840"/>
            <a:ext cx="5262979" cy="701731"/>
          </a:xfrm>
        </p:spPr>
        <p:txBody>
          <a:bodyPr/>
          <a:lstStyle/>
          <a:p>
            <a:pPr lvl="0"/>
            <a:r>
              <a:rPr lang="zh-CN" altLang="en-US" kern="0" dirty="0" smtClean="0">
                <a:sym typeface="+mn-lt"/>
              </a:rPr>
              <a:t>零售行业信息分享会</a:t>
            </a:r>
            <a:endParaRPr lang="zh-CN" altLang="en-US" kern="0" dirty="0">
              <a:sym typeface="+mn-lt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5513963" y="5554511"/>
            <a:ext cx="1107988" cy="424728"/>
          </a:xfrm>
        </p:spPr>
        <p:txBody>
          <a:bodyPr/>
          <a:lstStyle/>
          <a:p>
            <a:pPr lvl="0"/>
            <a:r>
              <a:rPr lang="zh-CN" altLang="en-US" sz="2400" kern="0" dirty="0" smtClean="0">
                <a:sym typeface="+mn-lt"/>
              </a:rPr>
              <a:t>宁颖琦</a:t>
            </a:r>
            <a:endParaRPr lang="zh-CN" altLang="en-US" sz="2400" kern="0" dirty="0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5778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256090" y="1777526"/>
            <a:ext cx="2640650" cy="4372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96741" y="1777525"/>
            <a:ext cx="2509900" cy="43728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406640" y="1777526"/>
            <a:ext cx="2403932" cy="43728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TextBox 18"/>
          <p:cNvSpPr txBox="1"/>
          <p:nvPr/>
        </p:nvSpPr>
        <p:spPr>
          <a:xfrm>
            <a:off x="2439825" y="2045065"/>
            <a:ext cx="22731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规律</a:t>
            </a:r>
            <a:r>
              <a:rPr lang="en-US" altLang="zh-CN" sz="1400" b="1" dirty="0"/>
              <a:t>1</a:t>
            </a:r>
            <a:r>
              <a:rPr lang="zh-CN" altLang="en-US" sz="1400" b="1" dirty="0"/>
              <a:t>：从粗犷到精细</a:t>
            </a:r>
            <a:r>
              <a:rPr lang="zh-CN" altLang="en-US" sz="1400" b="1" dirty="0" smtClean="0"/>
              <a:t>商业</a:t>
            </a:r>
            <a:endParaRPr lang="en-US" altLang="zh-CN" sz="1400" b="1" dirty="0" smtClean="0"/>
          </a:p>
          <a:p>
            <a:endParaRPr lang="en-US" altLang="zh-CN" sz="1400" dirty="0" smtClean="0"/>
          </a:p>
          <a:p>
            <a:r>
              <a:rPr lang="zh-CN" altLang="en-US" sz="1400" dirty="0" smtClean="0"/>
              <a:t>零售</a:t>
            </a:r>
            <a:r>
              <a:rPr lang="zh-CN" altLang="en-US" sz="1400" dirty="0"/>
              <a:t>四十年的发展历程，从传统的大流通分销到通路精耕和深度分销，本身就是一个从粗犷到精细的过程。营销越精细，对营销团队的整体能力要求就越高，这是阻碍传统企业能够持续进步的主要原因</a:t>
            </a:r>
            <a:endParaRPr lang="zh-CN" altLang="en-US" sz="1000" dirty="0"/>
          </a:p>
        </p:txBody>
      </p:sp>
      <p:sp>
        <p:nvSpPr>
          <p:cNvPr id="15" name="TextBox 18"/>
          <p:cNvSpPr txBox="1"/>
          <p:nvPr/>
        </p:nvSpPr>
        <p:spPr>
          <a:xfrm>
            <a:off x="4982199" y="2045065"/>
            <a:ext cx="229881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规律</a:t>
            </a:r>
            <a:r>
              <a:rPr lang="en-US" altLang="zh-CN" sz="1400" b="1" dirty="0"/>
              <a:t>2</a:t>
            </a:r>
            <a:r>
              <a:rPr lang="zh-CN" altLang="en-US" sz="1400" b="1" dirty="0"/>
              <a:t>：渠道的能力在大幅</a:t>
            </a:r>
            <a:r>
              <a:rPr lang="zh-CN" altLang="en-US" sz="1400" b="1" dirty="0" smtClean="0"/>
              <a:t>下降</a:t>
            </a:r>
            <a:endParaRPr lang="en-US" altLang="zh-CN" sz="1400" b="1" dirty="0" smtClean="0"/>
          </a:p>
          <a:p>
            <a:endParaRPr lang="en-US" altLang="zh-CN" sz="1400" dirty="0"/>
          </a:p>
          <a:p>
            <a:r>
              <a:rPr lang="zh-CN" altLang="en-US" sz="1400" dirty="0" smtClean="0"/>
              <a:t>渠道</a:t>
            </a:r>
            <a:r>
              <a:rPr lang="zh-CN" altLang="en-US" sz="1400" dirty="0"/>
              <a:t>在营销体系中的话语权，越来越弱。用户选择的空间越来越大，渠道资产已经从“核心资产”沦落为“重要资产”。产品的能力不行，渠道再强大也没有作用。与此同时，渠道本身的流量能力也在明显下降，很多品牌渠道现在的流量质量已经严重下滑。</a:t>
            </a:r>
          </a:p>
        </p:txBody>
      </p:sp>
      <p:sp>
        <p:nvSpPr>
          <p:cNvPr id="16" name="TextBox 18"/>
          <p:cNvSpPr txBox="1"/>
          <p:nvPr/>
        </p:nvSpPr>
        <p:spPr>
          <a:xfrm>
            <a:off x="7511754" y="2045065"/>
            <a:ext cx="22304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规律</a:t>
            </a:r>
            <a:r>
              <a:rPr lang="en-US" altLang="zh-CN" sz="1400" b="1" dirty="0"/>
              <a:t>3</a:t>
            </a:r>
            <a:r>
              <a:rPr lang="zh-CN" altLang="en-US" sz="1400" b="1" dirty="0"/>
              <a:t>：从“分销”到</a:t>
            </a:r>
            <a:r>
              <a:rPr lang="zh-CN" altLang="en-US" sz="1400" b="1" dirty="0" smtClean="0"/>
              <a:t>“零售”</a:t>
            </a:r>
            <a:endParaRPr lang="en-US" altLang="zh-CN" sz="1400" b="1" dirty="0" smtClean="0"/>
          </a:p>
          <a:p>
            <a:endParaRPr lang="en-US" altLang="zh-CN" sz="1400" dirty="0"/>
          </a:p>
          <a:p>
            <a:r>
              <a:rPr lang="zh-CN" altLang="en-US" sz="1400" dirty="0" smtClean="0"/>
              <a:t>具备</a:t>
            </a:r>
            <a:r>
              <a:rPr lang="zh-CN" altLang="en-US" sz="1400" dirty="0"/>
              <a:t>了零售的能力，就不用担心渠道的裹挟。由于很多产品在电商时代主要的销售场景发生了改变，这实际上提供了很多可以直接建立零售体系的机会。零售体系的建立，将成为一个考量营销能力企业是否成熟的关键标志。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规律</a:t>
            </a:r>
          </a:p>
        </p:txBody>
      </p:sp>
    </p:spTree>
    <p:extLst>
      <p:ext uri="{BB962C8B-B14F-4D97-AF65-F5344CB8AC3E}">
        <p14:creationId xmlns:p14="http://schemas.microsoft.com/office/powerpoint/2010/main" xmlns="" val="1907148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256090" y="1777526"/>
            <a:ext cx="2640650" cy="4372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96741" y="1777525"/>
            <a:ext cx="2509900" cy="43728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406640" y="1777526"/>
            <a:ext cx="2403932" cy="43728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TextBox 18"/>
          <p:cNvSpPr txBox="1"/>
          <p:nvPr/>
        </p:nvSpPr>
        <p:spPr>
          <a:xfrm>
            <a:off x="2427007" y="2045065"/>
            <a:ext cx="22731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趋势</a:t>
            </a:r>
            <a:r>
              <a:rPr lang="en-US" altLang="zh-CN" sz="1400" b="1" dirty="0"/>
              <a:t>1</a:t>
            </a:r>
            <a:r>
              <a:rPr lang="zh-CN" altLang="en-US" sz="1400" b="1" dirty="0"/>
              <a:t>：渠道越分散，越需要品牌</a:t>
            </a:r>
            <a:r>
              <a:rPr lang="zh-CN" altLang="en-US" sz="1400" b="1" dirty="0" smtClean="0"/>
              <a:t>能力</a:t>
            </a:r>
            <a:endParaRPr lang="en-US" altLang="zh-CN" sz="1400" b="1" dirty="0" smtClean="0"/>
          </a:p>
          <a:p>
            <a:endParaRPr lang="zh-CN" altLang="en-US" sz="1400" dirty="0"/>
          </a:p>
          <a:p>
            <a:r>
              <a:rPr lang="zh-CN" altLang="en-US" sz="1400" dirty="0"/>
              <a:t>在未来，营销的渠道会越来越分散，传统零售渠道，电商渠道，新媒体渠道，社区社群渠道非常繁琐，每一个渠道都会有每一个渠道自身的营销特征，有这个渠道适应的产品。对于厂家来说，渠道越是分散，就越要求要有品牌能力来实现统一零售。而品牌能力则建立在品牌的底层逻辑和产品的基础上，所以，未来没有产品能力和品牌能力的企业将很难走远</a:t>
            </a:r>
            <a:r>
              <a:rPr lang="zh-CN" altLang="en-US" sz="1000" dirty="0"/>
              <a:t>。</a:t>
            </a:r>
          </a:p>
        </p:txBody>
      </p:sp>
      <p:sp>
        <p:nvSpPr>
          <p:cNvPr id="15" name="TextBox 18"/>
          <p:cNvSpPr txBox="1"/>
          <p:nvPr/>
        </p:nvSpPr>
        <p:spPr>
          <a:xfrm>
            <a:off x="4982199" y="2045065"/>
            <a:ext cx="22988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趋势</a:t>
            </a:r>
            <a:r>
              <a:rPr lang="en-US" altLang="zh-CN" sz="1400" b="1" dirty="0"/>
              <a:t>2</a:t>
            </a:r>
            <a:r>
              <a:rPr lang="zh-CN" altLang="en-US" sz="1400" b="1" dirty="0"/>
              <a:t>：全网融合，单一工具将很难走远</a:t>
            </a:r>
          </a:p>
          <a:p>
            <a:endParaRPr lang="en-US" altLang="zh-CN" sz="1400" dirty="0"/>
          </a:p>
          <a:p>
            <a:r>
              <a:rPr lang="zh-CN" altLang="en-US" sz="1400" dirty="0" smtClean="0"/>
              <a:t>未来</a:t>
            </a:r>
            <a:r>
              <a:rPr lang="zh-CN" altLang="en-US" sz="1400" dirty="0"/>
              <a:t>零售的核心关键，是如何使用新工具建立一套全新的零售体系。目前技术的发展，已经对原有的品牌传播工具，渠道建设工具有了革命性的改进，并且很多技术都带来了流量的红利。流量红利结束之后，应该认真的思考一下如何把所有的营销工具整合在一起，单一工具（微商、电商、内容、直播）很难走很远。</a:t>
            </a:r>
          </a:p>
        </p:txBody>
      </p:sp>
      <p:sp>
        <p:nvSpPr>
          <p:cNvPr id="16" name="TextBox 18"/>
          <p:cNvSpPr txBox="1"/>
          <p:nvPr/>
        </p:nvSpPr>
        <p:spPr>
          <a:xfrm>
            <a:off x="7511754" y="2045065"/>
            <a:ext cx="223045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趋势</a:t>
            </a:r>
            <a:r>
              <a:rPr lang="en-US" altLang="zh-CN" sz="1400" b="1" dirty="0"/>
              <a:t>3</a:t>
            </a:r>
            <a:r>
              <a:rPr lang="zh-CN" altLang="en-US" sz="1400" b="1" dirty="0"/>
              <a:t>：</a:t>
            </a:r>
            <a:r>
              <a:rPr lang="en-US" altLang="zh-CN" sz="1400" b="1" dirty="0"/>
              <a:t>C</a:t>
            </a:r>
            <a:r>
              <a:rPr lang="zh-CN" altLang="en-US" sz="1400" b="1" dirty="0"/>
              <a:t>端能力成为胜负</a:t>
            </a:r>
            <a:r>
              <a:rPr lang="zh-CN" altLang="en-US" sz="1400" b="1" dirty="0" smtClean="0"/>
              <a:t>手</a:t>
            </a:r>
            <a:endParaRPr lang="en-US" altLang="zh-CN" sz="1400" b="1" dirty="0" smtClean="0"/>
          </a:p>
          <a:p>
            <a:endParaRPr lang="zh-CN" altLang="en-US" sz="1400" dirty="0"/>
          </a:p>
          <a:p>
            <a:r>
              <a:rPr lang="zh-CN" altLang="en-US" sz="1400" dirty="0"/>
              <a:t>分销体系已经很难再建立品牌了，著名营销管理专家刘春雄老师在他的新营销体系中指出，“认知在</a:t>
            </a:r>
            <a:r>
              <a:rPr lang="en-US" altLang="zh-CN" sz="1400" dirty="0"/>
              <a:t>C</a:t>
            </a:r>
            <a:r>
              <a:rPr lang="zh-CN" altLang="en-US" sz="1400" dirty="0"/>
              <a:t>端，销量在</a:t>
            </a:r>
            <a:r>
              <a:rPr lang="en-US" altLang="zh-CN" sz="1400" dirty="0"/>
              <a:t>B</a:t>
            </a:r>
            <a:r>
              <a:rPr lang="zh-CN" altLang="en-US" sz="1400" dirty="0"/>
              <a:t>端。”清晰的说明了未来的零售体系和分销体系的关系。而</a:t>
            </a:r>
            <a:r>
              <a:rPr lang="en-US" altLang="zh-CN" sz="1400" dirty="0"/>
              <a:t>C</a:t>
            </a:r>
            <a:r>
              <a:rPr lang="zh-CN" altLang="en-US" sz="1400" dirty="0"/>
              <a:t>端是建立品牌最核心的战场，这个战场的结果直接决定了倒逼</a:t>
            </a:r>
            <a:r>
              <a:rPr lang="en-US" altLang="zh-CN" sz="1400" dirty="0"/>
              <a:t>B</a:t>
            </a:r>
            <a:r>
              <a:rPr lang="zh-CN" altLang="en-US" sz="1400" dirty="0"/>
              <a:t>端的能力。所以，未来</a:t>
            </a:r>
            <a:r>
              <a:rPr lang="en-US" altLang="zh-CN" sz="1400" dirty="0"/>
              <a:t>C</a:t>
            </a:r>
            <a:r>
              <a:rPr lang="zh-CN" altLang="en-US" sz="1400" dirty="0"/>
              <a:t>端的能力将成为考验企业最关键的胜负手。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 smtClean="0"/>
              <a:t>未来趋势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19190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1200150" y="2000250"/>
            <a:ext cx="27813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4724400" y="2000250"/>
            <a:ext cx="27813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8172450" y="2000250"/>
            <a:ext cx="27813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8"/>
          <p:cNvSpPr txBox="1"/>
          <p:nvPr/>
        </p:nvSpPr>
        <p:spPr>
          <a:xfrm>
            <a:off x="1200150" y="3545836"/>
            <a:ext cx="278130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zh-CN" altLang="en-US" dirty="0"/>
              <a:t>传统零售主要还是搜索式、逛街式的消费，搜索框是一个重大的流量入口。而新零售是发现式的消费，我们发现了一些好东西。</a:t>
            </a:r>
            <a:endParaRPr kumimoji="0" lang="zh-CN" altLang="en-US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TextBox 18"/>
          <p:cNvSpPr txBox="1"/>
          <p:nvPr/>
        </p:nvSpPr>
        <p:spPr>
          <a:xfrm>
            <a:off x="4785360" y="3648245"/>
            <a:ext cx="2781300" cy="2973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zh-CN" altLang="en-US" dirty="0"/>
              <a:t>传统电商、超市的商品都是按品类去划分的</a:t>
            </a:r>
            <a:r>
              <a:rPr lang="zh-CN" altLang="en-US" dirty="0" smtClean="0"/>
              <a:t>，新零售则是把</a:t>
            </a:r>
            <a:r>
              <a:rPr lang="zh-CN" altLang="en-US" dirty="0"/>
              <a:t>人作为流量进行</a:t>
            </a:r>
            <a:r>
              <a:rPr lang="zh-CN" altLang="en-US" dirty="0" smtClean="0"/>
              <a:t>转化，每个</a:t>
            </a:r>
            <a:r>
              <a:rPr lang="zh-CN" altLang="en-US" dirty="0"/>
              <a:t>人群的衣食住行、情感诉求等等都是具有共性的</a:t>
            </a:r>
            <a:r>
              <a:rPr lang="zh-CN" altLang="en-US" dirty="0" smtClean="0"/>
              <a:t>，它是</a:t>
            </a:r>
            <a:r>
              <a:rPr lang="zh-CN" altLang="en-US" dirty="0"/>
              <a:t>挖掘每个消费者的深入需求，这是传统零售和新零售的区别</a:t>
            </a:r>
            <a:r>
              <a:rPr lang="zh-CN" altLang="en-US" dirty="0" smtClean="0"/>
              <a:t>。</a:t>
            </a:r>
            <a:endParaRPr lang="zh-CN" altLang="en-US" dirty="0">
              <a:sym typeface="+mn-l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8221662" y="3688258"/>
            <a:ext cx="2781300" cy="14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ym typeface="+mn-lt"/>
              </a:rPr>
              <a:t>传统零售可能更注重的是直接是货品的营销，而新零售则更关注人本身。更关心你的感受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306513" y="2467046"/>
            <a:ext cx="2425937" cy="669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914400">
              <a:defRPr/>
            </a:pPr>
            <a:r>
              <a:rPr lang="en-US" altLang="zh-CN" sz="1600" b="1" dirty="0" smtClean="0"/>
              <a:t>1.</a:t>
            </a:r>
            <a:r>
              <a:rPr lang="zh-CN" altLang="en-US" sz="1600" b="1" dirty="0" smtClean="0"/>
              <a:t>搜索</a:t>
            </a:r>
            <a:r>
              <a:rPr lang="zh-CN" altLang="en-US" sz="1600" b="1" dirty="0"/>
              <a:t>式、逛街式与发现式的区别</a:t>
            </a:r>
            <a:endParaRPr lang="zh-CN" altLang="en-US" sz="1600" b="1" dirty="0">
              <a:sym typeface="+mn-lt"/>
            </a:endParaRPr>
          </a:p>
        </p:txBody>
      </p:sp>
      <p:sp>
        <p:nvSpPr>
          <p:cNvPr id="2" name="燕尾形 1"/>
          <p:cNvSpPr/>
          <p:nvPr/>
        </p:nvSpPr>
        <p:spPr>
          <a:xfrm>
            <a:off x="1217613" y="1622993"/>
            <a:ext cx="177800" cy="337819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燕尾形 12"/>
          <p:cNvSpPr/>
          <p:nvPr/>
        </p:nvSpPr>
        <p:spPr>
          <a:xfrm>
            <a:off x="1370013" y="1622993"/>
            <a:ext cx="177800" cy="337819"/>
          </a:xfrm>
          <a:prstGeom prst="chevro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燕尾形 21"/>
          <p:cNvSpPr/>
          <p:nvPr/>
        </p:nvSpPr>
        <p:spPr>
          <a:xfrm>
            <a:off x="1522413" y="1622993"/>
            <a:ext cx="177800" cy="337819"/>
          </a:xfrm>
          <a:prstGeom prst="chevron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燕尾形 22"/>
          <p:cNvSpPr/>
          <p:nvPr/>
        </p:nvSpPr>
        <p:spPr>
          <a:xfrm>
            <a:off x="4735513" y="1622993"/>
            <a:ext cx="177800" cy="337819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燕尾形 23"/>
          <p:cNvSpPr/>
          <p:nvPr/>
        </p:nvSpPr>
        <p:spPr>
          <a:xfrm>
            <a:off x="4887913" y="1622993"/>
            <a:ext cx="177800" cy="337819"/>
          </a:xfrm>
          <a:prstGeom prst="chevro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燕尾形 24"/>
          <p:cNvSpPr/>
          <p:nvPr/>
        </p:nvSpPr>
        <p:spPr>
          <a:xfrm>
            <a:off x="5040313" y="1622993"/>
            <a:ext cx="177800" cy="337819"/>
          </a:xfrm>
          <a:prstGeom prst="chevron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燕尾形 25"/>
          <p:cNvSpPr/>
          <p:nvPr/>
        </p:nvSpPr>
        <p:spPr>
          <a:xfrm>
            <a:off x="8221663" y="1622993"/>
            <a:ext cx="177800" cy="337819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燕尾形 26"/>
          <p:cNvSpPr/>
          <p:nvPr/>
        </p:nvSpPr>
        <p:spPr>
          <a:xfrm>
            <a:off x="8374063" y="1622993"/>
            <a:ext cx="177800" cy="337819"/>
          </a:xfrm>
          <a:prstGeom prst="chevro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燕尾形 27"/>
          <p:cNvSpPr/>
          <p:nvPr/>
        </p:nvSpPr>
        <p:spPr>
          <a:xfrm>
            <a:off x="8526463" y="1622993"/>
            <a:ext cx="177800" cy="337819"/>
          </a:xfrm>
          <a:prstGeom prst="chevron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913312" y="2432859"/>
            <a:ext cx="2681287" cy="6692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914400">
              <a:defRPr/>
            </a:pPr>
            <a:r>
              <a:rPr lang="en-US" altLang="zh-CN" sz="1600" b="1" dirty="0"/>
              <a:t>2.</a:t>
            </a:r>
            <a:r>
              <a:rPr lang="zh-CN" altLang="en-US" sz="1600" b="1" dirty="0"/>
              <a:t>按品类划分与按人群划分的区别</a:t>
            </a:r>
            <a:endParaRPr lang="zh-CN" altLang="en-US" sz="1600" b="1" dirty="0"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8310563" y="2441403"/>
            <a:ext cx="2819503" cy="660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dirty="0">
                <a:sym typeface="+mn-lt"/>
              </a:rPr>
              <a:t>3.</a:t>
            </a:r>
            <a:r>
              <a:rPr lang="zh-CN" altLang="en-US" sz="1600" b="1" dirty="0">
                <a:sym typeface="+mn-lt"/>
              </a:rPr>
              <a:t>经营货与经营人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4785360" y="365126"/>
            <a:ext cx="3387090" cy="420552"/>
          </a:xfrm>
        </p:spPr>
        <p:txBody>
          <a:bodyPr/>
          <a:lstStyle/>
          <a:p>
            <a:r>
              <a:rPr lang="zh-CN" altLang="en-US" dirty="0" smtClean="0"/>
              <a:t>传统零售与新零售区别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47958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/>
          <p:cNvSpPr/>
          <p:nvPr/>
        </p:nvSpPr>
        <p:spPr>
          <a:xfrm>
            <a:off x="0" y="6409115"/>
            <a:ext cx="12192000" cy="4724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781300" y="2038350"/>
            <a:ext cx="1276350" cy="12763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057650" y="3314700"/>
            <a:ext cx="1276350" cy="12763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781300" y="4591050"/>
            <a:ext cx="1276350" cy="12763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04950" y="3306412"/>
            <a:ext cx="1276350" cy="1276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056487" y="2361163"/>
            <a:ext cx="752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312823" y="3619196"/>
            <a:ext cx="752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056487" y="4913863"/>
            <a:ext cx="752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773653" y="3648275"/>
            <a:ext cx="752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TextBox 18"/>
          <p:cNvSpPr txBox="1"/>
          <p:nvPr/>
        </p:nvSpPr>
        <p:spPr>
          <a:xfrm>
            <a:off x="1492520" y="2008005"/>
            <a:ext cx="13012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标题数字等都可以通过点击和重新输入进行更改，顶部“开始”面板中可以对字体、字号、颜色等进行修改。</a:t>
            </a:r>
          </a:p>
        </p:txBody>
      </p:sp>
      <p:sp>
        <p:nvSpPr>
          <p:cNvPr id="15" name="TextBox 18"/>
          <p:cNvSpPr txBox="1"/>
          <p:nvPr/>
        </p:nvSpPr>
        <p:spPr>
          <a:xfrm>
            <a:off x="4082510" y="2008005"/>
            <a:ext cx="13012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标题数字等都可以通过点击和重新输入进行更改，顶部“开始”面板中可以对字体、字号、颜色等进行修改。</a:t>
            </a:r>
          </a:p>
        </p:txBody>
      </p:sp>
      <p:sp>
        <p:nvSpPr>
          <p:cNvPr id="16" name="TextBox 18"/>
          <p:cNvSpPr txBox="1"/>
          <p:nvPr/>
        </p:nvSpPr>
        <p:spPr>
          <a:xfrm>
            <a:off x="4082510" y="4601944"/>
            <a:ext cx="13012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标题数字等都可以通过点击和重新输入进行更改，顶部“开始”面板中可以对字体、字号、颜色等进行修改。</a:t>
            </a:r>
          </a:p>
        </p:txBody>
      </p:sp>
      <p:sp>
        <p:nvSpPr>
          <p:cNvPr id="17" name="TextBox 18"/>
          <p:cNvSpPr txBox="1"/>
          <p:nvPr/>
        </p:nvSpPr>
        <p:spPr>
          <a:xfrm>
            <a:off x="1480090" y="4601944"/>
            <a:ext cx="13012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标题数字等都可以通过点击和重新输入进行更改，顶部“开始”面板中可以对字体、字号、颜色等进行修改。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6610350" y="2259880"/>
            <a:ext cx="31415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ADD YOUR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TITLE HERE ADD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TextBox 18"/>
          <p:cNvSpPr txBox="1"/>
          <p:nvPr/>
        </p:nvSpPr>
        <p:spPr>
          <a:xfrm>
            <a:off x="6610350" y="3130784"/>
            <a:ext cx="3936797" cy="2613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 smtClean="0"/>
              <a:t>营销方法对比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233790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>
                <a:cs typeface="+mn-ea"/>
                <a:sym typeface="+mn-lt"/>
              </a:rPr>
              <a:t>营销方式对比</a:t>
            </a:r>
            <a:endParaRPr lang="zh-CN" altLang="en-US" dirty="0">
              <a:cs typeface="+mn-ea"/>
              <a:sym typeface="+mn-lt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V="1">
            <a:off x="2076450" y="2705100"/>
            <a:ext cx="0" cy="1714500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4095750" y="2400300"/>
            <a:ext cx="0" cy="2019300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V="1">
            <a:off x="6477000" y="3257550"/>
            <a:ext cx="0" cy="1162050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V="1">
            <a:off x="8648700" y="2705100"/>
            <a:ext cx="0" cy="1714500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V="1">
            <a:off x="10515600" y="3086100"/>
            <a:ext cx="0" cy="1333500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空心弧 32"/>
          <p:cNvSpPr/>
          <p:nvPr/>
        </p:nvSpPr>
        <p:spPr>
          <a:xfrm rot="9659217">
            <a:off x="1486084" y="1547229"/>
            <a:ext cx="1165491" cy="1165491"/>
          </a:xfrm>
          <a:prstGeom prst="blockArc">
            <a:avLst>
              <a:gd name="adj1" fmla="val 13833341"/>
              <a:gd name="adj2" fmla="val 20889981"/>
              <a:gd name="adj3" fmla="val 294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空心弧 33"/>
          <p:cNvSpPr/>
          <p:nvPr/>
        </p:nvSpPr>
        <p:spPr>
          <a:xfrm rot="9659217">
            <a:off x="3513004" y="1242429"/>
            <a:ext cx="1165491" cy="1165491"/>
          </a:xfrm>
          <a:prstGeom prst="blockArc">
            <a:avLst>
              <a:gd name="adj1" fmla="val 13833341"/>
              <a:gd name="adj2" fmla="val 20889981"/>
              <a:gd name="adj3" fmla="val 294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空心弧 34"/>
          <p:cNvSpPr/>
          <p:nvPr/>
        </p:nvSpPr>
        <p:spPr>
          <a:xfrm rot="9659217">
            <a:off x="5894254" y="2122355"/>
            <a:ext cx="1165491" cy="1165491"/>
          </a:xfrm>
          <a:prstGeom prst="blockArc">
            <a:avLst>
              <a:gd name="adj1" fmla="val 13833341"/>
              <a:gd name="adj2" fmla="val 20889981"/>
              <a:gd name="adj3" fmla="val 294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空心弧 35"/>
          <p:cNvSpPr/>
          <p:nvPr/>
        </p:nvSpPr>
        <p:spPr>
          <a:xfrm rot="9659217">
            <a:off x="8065954" y="1580838"/>
            <a:ext cx="1165491" cy="1165491"/>
          </a:xfrm>
          <a:prstGeom prst="blockArc">
            <a:avLst>
              <a:gd name="adj1" fmla="val 13833341"/>
              <a:gd name="adj2" fmla="val 20889981"/>
              <a:gd name="adj3" fmla="val 294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空心弧 36"/>
          <p:cNvSpPr/>
          <p:nvPr/>
        </p:nvSpPr>
        <p:spPr>
          <a:xfrm rot="9659217">
            <a:off x="9932854" y="1934003"/>
            <a:ext cx="1165491" cy="1165491"/>
          </a:xfrm>
          <a:prstGeom prst="blockArc">
            <a:avLst>
              <a:gd name="adj1" fmla="val 13833341"/>
              <a:gd name="adj2" fmla="val 20889981"/>
              <a:gd name="adj3" fmla="val 294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TextBox 18"/>
          <p:cNvSpPr txBox="1"/>
          <p:nvPr/>
        </p:nvSpPr>
        <p:spPr>
          <a:xfrm>
            <a:off x="971072" y="4897829"/>
            <a:ext cx="18940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1" name="TextBox 18"/>
          <p:cNvSpPr txBox="1"/>
          <p:nvPr/>
        </p:nvSpPr>
        <p:spPr>
          <a:xfrm>
            <a:off x="3164204" y="4897829"/>
            <a:ext cx="18940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2" name="TextBox 18"/>
          <p:cNvSpPr txBox="1"/>
          <p:nvPr/>
        </p:nvSpPr>
        <p:spPr>
          <a:xfrm>
            <a:off x="5477349" y="4897829"/>
            <a:ext cx="18940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3" name="TextBox 18"/>
          <p:cNvSpPr txBox="1"/>
          <p:nvPr/>
        </p:nvSpPr>
        <p:spPr>
          <a:xfrm>
            <a:off x="7692388" y="4897829"/>
            <a:ext cx="18940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4" name="TextBox 18"/>
          <p:cNvSpPr txBox="1"/>
          <p:nvPr/>
        </p:nvSpPr>
        <p:spPr>
          <a:xfrm>
            <a:off x="9774797" y="4897829"/>
            <a:ext cx="18940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" name="椭圆 2"/>
          <p:cNvSpPr/>
          <p:nvPr/>
        </p:nvSpPr>
        <p:spPr>
          <a:xfrm>
            <a:off x="1549064" y="1517567"/>
            <a:ext cx="1039529" cy="10395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1</a:t>
            </a:r>
            <a:endParaRPr lang="zh-CN" altLang="en-US" sz="3200" b="1" dirty="0"/>
          </a:p>
        </p:txBody>
      </p:sp>
      <p:sp>
        <p:nvSpPr>
          <p:cNvPr id="55" name="椭圆 54"/>
          <p:cNvSpPr/>
          <p:nvPr/>
        </p:nvSpPr>
        <p:spPr>
          <a:xfrm>
            <a:off x="3575984" y="1222572"/>
            <a:ext cx="1039529" cy="10395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2</a:t>
            </a:r>
            <a:endParaRPr lang="zh-CN" altLang="en-US" sz="3200" b="1" dirty="0"/>
          </a:p>
        </p:txBody>
      </p:sp>
      <p:sp>
        <p:nvSpPr>
          <p:cNvPr id="57" name="椭圆 56"/>
          <p:cNvSpPr/>
          <p:nvPr/>
        </p:nvSpPr>
        <p:spPr>
          <a:xfrm>
            <a:off x="8128935" y="1584207"/>
            <a:ext cx="1039529" cy="10395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4</a:t>
            </a:r>
            <a:endParaRPr lang="zh-CN" altLang="en-US" sz="3200" b="1" dirty="0"/>
          </a:p>
        </p:txBody>
      </p:sp>
      <p:sp>
        <p:nvSpPr>
          <p:cNvPr id="58" name="椭圆 57"/>
          <p:cNvSpPr/>
          <p:nvPr/>
        </p:nvSpPr>
        <p:spPr>
          <a:xfrm>
            <a:off x="5962648" y="2103971"/>
            <a:ext cx="1039529" cy="10395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3</a:t>
            </a:r>
            <a:endParaRPr lang="zh-CN" altLang="en-US" sz="3200" b="1" dirty="0"/>
          </a:p>
        </p:txBody>
      </p:sp>
      <p:sp>
        <p:nvSpPr>
          <p:cNvPr id="59" name="椭圆 58"/>
          <p:cNvSpPr/>
          <p:nvPr/>
        </p:nvSpPr>
        <p:spPr>
          <a:xfrm>
            <a:off x="9995835" y="1911259"/>
            <a:ext cx="1039529" cy="10395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5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xmlns="" val="888439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14700" y="3429000"/>
            <a:ext cx="68199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THAN</a:t>
            </a:r>
            <a:r>
              <a:rPr kumimoji="0" lang="en-US" altLang="zh-CN" sz="8800" b="0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K</a:t>
            </a:r>
            <a:r>
              <a:rPr kumimoji="0" lang="en-US" altLang="zh-CN" sz="8800" b="0" i="0" u="none" strike="noStrike" kern="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en-US" altLang="zh-CN" sz="8800" b="0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cs typeface="+mn-ea"/>
                <a:sym typeface="+mn-lt"/>
              </a:rPr>
              <a:t>YOU</a:t>
            </a:r>
            <a:endParaRPr kumimoji="0" lang="zh-CN" altLang="en-US" sz="8800" b="0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00600" y="1982450"/>
            <a:ext cx="29908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8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20</a:t>
            </a:r>
            <a:r>
              <a:rPr lang="en-US" altLang="zh-CN" sz="8800" kern="0" dirty="0" smtClean="0">
                <a:solidFill>
                  <a:schemeClr val="accent2"/>
                </a:solidFill>
                <a:cs typeface="+mn-ea"/>
                <a:sym typeface="+mn-lt"/>
              </a:rPr>
              <a:t>20</a:t>
            </a:r>
            <a:endParaRPr kumimoji="0" lang="zh-CN" altLang="en-US" sz="8800" b="0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33369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zh-CN" kern="0" dirty="0">
                <a:solidFill>
                  <a:schemeClr val="bg1"/>
                </a:solidFill>
                <a:sym typeface="+mn-lt"/>
              </a:rPr>
              <a:t>Your keyword</a:t>
            </a:r>
            <a:endParaRPr lang="zh-CN" altLang="en-US" kern="0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6096000" y="1766017"/>
            <a:ext cx="5356070" cy="424732"/>
          </a:xfrm>
        </p:spPr>
        <p:txBody>
          <a:bodyPr/>
          <a:lstStyle/>
          <a:p>
            <a:r>
              <a:rPr lang="zh-CN" altLang="en-US" dirty="0" smtClean="0"/>
              <a:t>零售行业发展</a:t>
            </a:r>
            <a:endParaRPr lang="en-US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6096000" y="2446338"/>
            <a:ext cx="5356225" cy="1752531"/>
          </a:xfrm>
        </p:spPr>
        <p:txBody>
          <a:bodyPr/>
          <a:lstStyle/>
          <a:p>
            <a:pPr lvl="0"/>
            <a:r>
              <a:rPr lang="zh-CN" altLang="en-US" kern="0" dirty="0"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7"/>
          </p:nvPr>
        </p:nvSpPr>
        <p:spPr>
          <a:xfrm>
            <a:off x="1757362" y="1373616"/>
            <a:ext cx="3276600" cy="825034"/>
          </a:xfrm>
        </p:spPr>
        <p:txBody>
          <a:bodyPr/>
          <a:lstStyle/>
          <a:p>
            <a:pPr lvl="0"/>
            <a:r>
              <a:rPr lang="zh-CN" altLang="en-US" sz="4000" kern="0" dirty="0">
                <a:sym typeface="+mn-lt"/>
              </a:rPr>
              <a:t>历程</a:t>
            </a: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9"/>
          </p:nvPr>
        </p:nvSpPr>
        <p:spPr>
          <a:xfrm>
            <a:off x="1757362" y="3023291"/>
            <a:ext cx="3276600" cy="825034"/>
          </a:xfrm>
        </p:spPr>
        <p:txBody>
          <a:bodyPr/>
          <a:lstStyle/>
          <a:p>
            <a:pPr lvl="0"/>
            <a:r>
              <a:rPr lang="zh-CN" altLang="en-US" sz="4000" kern="0" dirty="0">
                <a:sym typeface="+mn-lt"/>
              </a:rPr>
              <a:t>现状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21"/>
          </p:nvPr>
        </p:nvSpPr>
        <p:spPr>
          <a:xfrm>
            <a:off x="1757362" y="4541043"/>
            <a:ext cx="3276600" cy="825034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zh-CN" altLang="en-US" sz="4000" kern="0" dirty="0">
                <a:sym typeface="+mn-lt"/>
              </a:rPr>
              <a:t>展望</a:t>
            </a: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94078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937600" y="2785567"/>
            <a:ext cx="2634562" cy="20487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166795" y="2805611"/>
            <a:ext cx="2634562" cy="20487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452658" y="2785567"/>
            <a:ext cx="2634562" cy="20487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27585" y="3455988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货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775962" y="2575237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704852" y="3476032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kern="0" noProof="0" dirty="0" smtClean="0">
                <a:solidFill>
                  <a:schemeClr val="bg1"/>
                </a:solidFill>
                <a:cs typeface="+mn-ea"/>
                <a:sym typeface="+mn-lt"/>
              </a:rPr>
              <a:t>场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5573598" y="2612184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8766186" y="3455988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kern="0" dirty="0">
                <a:solidFill>
                  <a:schemeClr val="bg1"/>
                </a:solidFill>
                <a:cs typeface="+mn-ea"/>
                <a:sym typeface="+mn-lt"/>
              </a:rPr>
              <a:t>人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6014235" y="4257514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 smtClean="0"/>
              <a:t>零售发展历程</a:t>
            </a:r>
            <a:endParaRPr lang="zh-CN" altLang="en-US" dirty="0"/>
          </a:p>
        </p:txBody>
      </p:sp>
      <p:cxnSp>
        <p:nvCxnSpPr>
          <p:cNvPr id="23" name="直接连接符 22"/>
          <p:cNvCxnSpPr/>
          <p:nvPr/>
        </p:nvCxnSpPr>
        <p:spPr>
          <a:xfrm>
            <a:off x="9056349" y="4257514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2598237" y="4163874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590695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5535212" y="2297494"/>
            <a:ext cx="5547109" cy="3102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1964574" y="1761202"/>
            <a:ext cx="2940711" cy="42892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614037" y="1943551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货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775962" y="2575237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8"/>
          <p:cNvSpPr txBox="1"/>
          <p:nvPr/>
        </p:nvSpPr>
        <p:spPr>
          <a:xfrm>
            <a:off x="2195512" y="2689965"/>
            <a:ext cx="2350851" cy="2653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30000"/>
              </a:lnSpc>
              <a:defRPr/>
            </a:pPr>
            <a:r>
              <a:rPr lang="zh-CN" altLang="en-US" sz="1600" kern="0" dirty="0" smtClean="0">
                <a:solidFill>
                  <a:schemeClr val="bg1"/>
                </a:solidFill>
                <a:cs typeface="+mn-ea"/>
                <a:sym typeface="+mn-lt"/>
              </a:rPr>
              <a:t>谁</a:t>
            </a:r>
            <a:r>
              <a:rPr lang="zh-CN" altLang="en-US" sz="1600" kern="0" dirty="0">
                <a:solidFill>
                  <a:schemeClr val="bg1"/>
                </a:solidFill>
                <a:cs typeface="+mn-ea"/>
                <a:sym typeface="+mn-lt"/>
              </a:rPr>
              <a:t>手上有好的货，谁就是资源的组织者和胜者。</a:t>
            </a:r>
          </a:p>
          <a:p>
            <a:pPr lvl="0" algn="ctr" defTabSz="914400">
              <a:lnSpc>
                <a:spcPct val="130000"/>
              </a:lnSpc>
              <a:defRPr/>
            </a:pPr>
            <a:r>
              <a:rPr lang="zh-CN" altLang="en-US" sz="1600" kern="0" dirty="0">
                <a:solidFill>
                  <a:schemeClr val="bg1"/>
                </a:solidFill>
                <a:cs typeface="+mn-ea"/>
                <a:sym typeface="+mn-lt"/>
              </a:rPr>
              <a:t>为什么？因为当时我们都处在一个资源稀缺的时代。</a:t>
            </a:r>
          </a:p>
          <a:p>
            <a:pPr lvl="0" algn="ctr" defTabSz="914400">
              <a:lnSpc>
                <a:spcPct val="130000"/>
              </a:lnSpc>
              <a:defRPr/>
            </a:pPr>
            <a:r>
              <a:rPr lang="zh-CN" altLang="en-US" sz="1600" kern="0" dirty="0">
                <a:solidFill>
                  <a:schemeClr val="bg1"/>
                </a:solidFill>
                <a:cs typeface="+mn-ea"/>
                <a:sym typeface="+mn-lt"/>
              </a:rPr>
              <a:t>这个事情一直到</a:t>
            </a:r>
            <a:r>
              <a:rPr lang="en-US" altLang="zh-CN" sz="1600" kern="0" dirty="0">
                <a:solidFill>
                  <a:schemeClr val="bg1"/>
                </a:solidFill>
                <a:cs typeface="+mn-ea"/>
                <a:sym typeface="+mn-lt"/>
              </a:rPr>
              <a:t>20</a:t>
            </a:r>
            <a:r>
              <a:rPr lang="zh-CN" altLang="en-US" sz="1600" kern="0" dirty="0">
                <a:solidFill>
                  <a:schemeClr val="bg1"/>
                </a:solidFill>
                <a:cs typeface="+mn-ea"/>
                <a:sym typeface="+mn-lt"/>
              </a:rPr>
              <a:t>世纪初，都还是这样，谁有货谁就厉害。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535212" y="4660934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 smtClean="0"/>
              <a:t>以货为王的的零售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22824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5535212" y="2297494"/>
            <a:ext cx="5547109" cy="3102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1964574" y="1761202"/>
            <a:ext cx="2940711" cy="42892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614037" y="1943551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货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775962" y="2575237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8"/>
          <p:cNvSpPr txBox="1"/>
          <p:nvPr/>
        </p:nvSpPr>
        <p:spPr>
          <a:xfrm>
            <a:off x="2195512" y="2689965"/>
            <a:ext cx="235085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30000"/>
              </a:lnSpc>
              <a:defRPr/>
            </a:pPr>
            <a:r>
              <a:rPr lang="zh-CN" altLang="en-US" sz="1600" kern="0" dirty="0" smtClean="0">
                <a:solidFill>
                  <a:schemeClr val="bg1"/>
                </a:solidFill>
                <a:cs typeface="+mn-ea"/>
              </a:rPr>
              <a:t>由于</a:t>
            </a:r>
            <a:r>
              <a:rPr lang="zh-CN" altLang="en-US" sz="1600" kern="0" dirty="0">
                <a:solidFill>
                  <a:schemeClr val="bg1"/>
                </a:solidFill>
                <a:cs typeface="+mn-ea"/>
              </a:rPr>
              <a:t>信息的高度闭塞，供需关系出现了严重的不平衡。很多人在找销售渠道，很多人在找</a:t>
            </a:r>
            <a:r>
              <a:rPr lang="zh-CN" altLang="en-US" sz="1600" kern="0" dirty="0" smtClean="0">
                <a:solidFill>
                  <a:schemeClr val="bg1"/>
                </a:solidFill>
                <a:cs typeface="+mn-ea"/>
              </a:rPr>
              <a:t>产品。</a:t>
            </a:r>
            <a:endParaRPr lang="zh-CN" altLang="en-US" sz="16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535212" y="4660934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 smtClean="0"/>
              <a:t>以货为王的的零售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3200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5708962" y="2136279"/>
            <a:ext cx="4323797" cy="3242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2050034" y="1627356"/>
            <a:ext cx="2897982" cy="41068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614037" y="1943551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kern="0" dirty="0">
                <a:solidFill>
                  <a:schemeClr val="bg1"/>
                </a:solidFill>
                <a:cs typeface="+mn-ea"/>
                <a:sym typeface="+mn-lt"/>
              </a:rPr>
              <a:t>场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775962" y="2575237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8"/>
          <p:cNvSpPr txBox="1"/>
          <p:nvPr/>
        </p:nvSpPr>
        <p:spPr>
          <a:xfrm>
            <a:off x="2195512" y="2689966"/>
            <a:ext cx="219551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30000"/>
              </a:lnSpc>
              <a:defRPr/>
            </a:pPr>
            <a:r>
              <a:rPr lang="zh-CN" altLang="en-US" sz="1600" kern="0" dirty="0">
                <a:solidFill>
                  <a:schemeClr val="bg1"/>
                </a:solidFill>
                <a:cs typeface="+mn-ea"/>
              </a:rPr>
              <a:t>百货、超市、便利店、专卖店等多种业态并存的</a:t>
            </a:r>
            <a:r>
              <a:rPr lang="zh-CN" altLang="en-US" sz="1600" kern="0" dirty="0" smtClean="0">
                <a:solidFill>
                  <a:schemeClr val="bg1"/>
                </a:solidFill>
                <a:cs typeface="+mn-ea"/>
              </a:rPr>
              <a:t>格局</a:t>
            </a:r>
            <a:endParaRPr lang="en-US" altLang="zh-CN" sz="1600" kern="0" dirty="0" smtClean="0">
              <a:solidFill>
                <a:schemeClr val="bg1"/>
              </a:solidFill>
              <a:cs typeface="+mn-ea"/>
            </a:endParaRPr>
          </a:p>
          <a:p>
            <a:pPr lvl="0" algn="ctr" defTabSz="914400">
              <a:lnSpc>
                <a:spcPct val="130000"/>
              </a:lnSpc>
              <a:defRPr/>
            </a:pPr>
            <a:endParaRPr lang="en-US" altLang="zh-CN" sz="1600" kern="0" dirty="0">
              <a:solidFill>
                <a:schemeClr val="bg1"/>
              </a:solidFill>
              <a:cs typeface="+mn-ea"/>
              <a:sym typeface="+mn-lt"/>
            </a:endParaRPr>
          </a:p>
          <a:p>
            <a:pPr lvl="0" algn="ctr" defTabSz="914400">
              <a:lnSpc>
                <a:spcPct val="130000"/>
              </a:lnSpc>
              <a:defRPr/>
            </a:pPr>
            <a:r>
              <a:rPr lang="zh-CN" altLang="en-US" sz="1600" kern="0" dirty="0" smtClean="0">
                <a:solidFill>
                  <a:schemeClr val="bg1"/>
                </a:solidFill>
                <a:cs typeface="+mn-ea"/>
                <a:sym typeface="+mn-lt"/>
              </a:rPr>
              <a:t>分销为主</a:t>
            </a:r>
            <a:endParaRPr lang="zh-CN" altLang="en-US" sz="16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 smtClean="0"/>
              <a:t>以场为王的的零售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12698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5212557" y="2174880"/>
            <a:ext cx="4388166" cy="2918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1581058" y="1687997"/>
            <a:ext cx="2634562" cy="376676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2532185" y="2800743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2174307" y="2067545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kern="0" dirty="0">
                <a:solidFill>
                  <a:schemeClr val="bg1"/>
                </a:solidFill>
                <a:cs typeface="+mn-ea"/>
                <a:sym typeface="+mn-lt"/>
              </a:rPr>
              <a:t>人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535212" y="4660934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8"/>
          <p:cNvSpPr txBox="1"/>
          <p:nvPr/>
        </p:nvSpPr>
        <p:spPr>
          <a:xfrm>
            <a:off x="1879164" y="3041990"/>
            <a:ext cx="2195513" cy="2012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30000"/>
              </a:lnSpc>
              <a:defRPr/>
            </a:pPr>
            <a:r>
              <a:rPr lang="zh-CN" altLang="en-US" sz="1600" kern="0" dirty="0">
                <a:solidFill>
                  <a:schemeClr val="bg1"/>
                </a:solidFill>
                <a:cs typeface="+mn-ea"/>
              </a:rPr>
              <a:t>就是谁能把人聚集起来，能把“人”这个要素重新聚集安排好，谁有用户，谁有分销者，谁就是零售的</a:t>
            </a:r>
            <a:r>
              <a:rPr lang="zh-CN" altLang="en-US" sz="1600" kern="0" dirty="0" smtClean="0">
                <a:solidFill>
                  <a:schemeClr val="bg1"/>
                </a:solidFill>
                <a:cs typeface="+mn-ea"/>
              </a:rPr>
              <a:t>王者。</a:t>
            </a:r>
            <a:endParaRPr lang="zh-CN" altLang="en-US" sz="16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 smtClean="0"/>
              <a:t>以人为王的的零售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676422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5409110" y="2067545"/>
            <a:ext cx="4388166" cy="2918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1581055" y="1038314"/>
            <a:ext cx="3272955" cy="53283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535212" y="4660934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8"/>
          <p:cNvSpPr txBox="1"/>
          <p:nvPr/>
        </p:nvSpPr>
        <p:spPr>
          <a:xfrm>
            <a:off x="1800581" y="2067545"/>
            <a:ext cx="26688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kern="0" dirty="0">
                <a:solidFill>
                  <a:schemeClr val="bg1"/>
                </a:solidFill>
                <a:cs typeface="+mn-ea"/>
              </a:rPr>
              <a:t>盒马是一家只做“吃”这个大品类的全渠道体验店。整个门店完全按全渠道经营的理念来设计，完美实现了线上和线下的全渠道</a:t>
            </a:r>
            <a:r>
              <a:rPr lang="zh-CN" altLang="en-US" sz="1600" kern="0" dirty="0" smtClean="0">
                <a:solidFill>
                  <a:schemeClr val="bg1"/>
                </a:solidFill>
                <a:cs typeface="+mn-ea"/>
              </a:rPr>
              <a:t>整合。以</a:t>
            </a:r>
            <a:r>
              <a:rPr lang="zh-CN" altLang="en-US" sz="1600" kern="0" dirty="0">
                <a:solidFill>
                  <a:schemeClr val="bg1"/>
                </a:solidFill>
                <a:cs typeface="+mn-ea"/>
              </a:rPr>
              <a:t>体验为王，门店内设</a:t>
            </a:r>
            <a:r>
              <a:rPr lang="zh-CN" altLang="en-US" sz="1600" kern="0" dirty="0" smtClean="0">
                <a:solidFill>
                  <a:schemeClr val="bg1"/>
                </a:solidFill>
                <a:cs typeface="+mn-ea"/>
              </a:rPr>
              <a:t>餐厅，同时</a:t>
            </a:r>
            <a:r>
              <a:rPr lang="zh-CN" altLang="en-US" sz="1600" kern="0" dirty="0">
                <a:solidFill>
                  <a:schemeClr val="bg1"/>
                </a:solidFill>
                <a:cs typeface="+mn-ea"/>
              </a:rPr>
              <a:t>顾客在店内选购了海鲜等食材之后还可以即买即烹，直接加工，现场制作，门店会提供厨房给消费者使用</a:t>
            </a:r>
            <a:r>
              <a:rPr lang="zh-CN" altLang="en-US" sz="1600" kern="0" dirty="0" smtClean="0">
                <a:solidFill>
                  <a:schemeClr val="bg1"/>
                </a:solidFill>
                <a:cs typeface="+mn-ea"/>
              </a:rPr>
              <a:t>。这个</a:t>
            </a:r>
            <a:r>
              <a:rPr lang="zh-CN" altLang="en-US" sz="1600" kern="0" dirty="0">
                <a:solidFill>
                  <a:schemeClr val="bg1"/>
                </a:solidFill>
                <a:cs typeface="+mn-ea"/>
              </a:rPr>
              <a:t>干法，深受消费者欢迎，提升了到店客流的转化率和线下体验，也带动了</a:t>
            </a:r>
            <a:r>
              <a:rPr lang="en-US" altLang="zh-CN" sz="1600" kern="0" dirty="0">
                <a:solidFill>
                  <a:schemeClr val="bg1"/>
                </a:solidFill>
                <a:cs typeface="+mn-ea"/>
              </a:rPr>
              <a:t>z</a:t>
            </a:r>
            <a:r>
              <a:rPr lang="zh-CN" altLang="en-US" sz="1600" kern="0" dirty="0">
                <a:solidFill>
                  <a:schemeClr val="bg1"/>
                </a:solidFill>
                <a:cs typeface="+mn-ea"/>
              </a:rPr>
              <a:t>整个客流的高速增长。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 smtClean="0"/>
              <a:t>以人为王的的零售</a:t>
            </a:r>
            <a:endParaRPr lang="zh-CN" altLang="en-US" dirty="0"/>
          </a:p>
        </p:txBody>
      </p:sp>
      <p:sp>
        <p:nvSpPr>
          <p:cNvPr id="9" name="文本框 19"/>
          <p:cNvSpPr txBox="1"/>
          <p:nvPr/>
        </p:nvSpPr>
        <p:spPr>
          <a:xfrm>
            <a:off x="2208490" y="1110416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kern="0" dirty="0">
                <a:solidFill>
                  <a:schemeClr val="bg1"/>
                </a:solidFill>
                <a:cs typeface="+mn-ea"/>
                <a:sym typeface="+mn-lt"/>
              </a:rPr>
              <a:t>人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617638" y="1894889"/>
            <a:ext cx="9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680371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94"/>
          <p:cNvSpPr>
            <a:spLocks noEditPoints="1"/>
          </p:cNvSpPr>
          <p:nvPr/>
        </p:nvSpPr>
        <p:spPr bwMode="auto">
          <a:xfrm>
            <a:off x="4867371" y="2524755"/>
            <a:ext cx="873469" cy="873469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sng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Freeform 94"/>
          <p:cNvSpPr>
            <a:spLocks noEditPoints="1"/>
          </p:cNvSpPr>
          <p:nvPr/>
        </p:nvSpPr>
        <p:spPr bwMode="auto">
          <a:xfrm>
            <a:off x="6200871" y="2524755"/>
            <a:ext cx="873469" cy="873469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sng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Freeform 94"/>
          <p:cNvSpPr>
            <a:spLocks noEditPoints="1"/>
          </p:cNvSpPr>
          <p:nvPr/>
        </p:nvSpPr>
        <p:spPr bwMode="auto">
          <a:xfrm>
            <a:off x="6200871" y="3915405"/>
            <a:ext cx="873469" cy="873469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sng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Freeform 94"/>
          <p:cNvSpPr>
            <a:spLocks noEditPoints="1"/>
          </p:cNvSpPr>
          <p:nvPr/>
        </p:nvSpPr>
        <p:spPr bwMode="auto">
          <a:xfrm>
            <a:off x="4859165" y="3915405"/>
            <a:ext cx="873469" cy="873469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sng" strike="noStrike" kern="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TextBox 18"/>
          <p:cNvSpPr txBox="1"/>
          <p:nvPr/>
        </p:nvSpPr>
        <p:spPr>
          <a:xfrm>
            <a:off x="7261523" y="2524755"/>
            <a:ext cx="4157005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kern="0" dirty="0">
                <a:solidFill>
                  <a:schemeClr val="accent1"/>
                </a:solidFill>
                <a:cs typeface="+mn-ea"/>
                <a:sym typeface="+mn-lt"/>
              </a:rPr>
              <a:t>货到场再到人的转变，也是从渠道到分销再到</a:t>
            </a:r>
            <a:r>
              <a:rPr lang="zh-CN" altLang="en-US" sz="1400" b="1" kern="0" dirty="0" smtClean="0">
                <a:solidFill>
                  <a:schemeClr val="accent1"/>
                </a:solidFill>
                <a:cs typeface="+mn-ea"/>
                <a:sym typeface="+mn-lt"/>
              </a:rPr>
              <a:t>营销的转变。</a:t>
            </a:r>
            <a:endParaRPr lang="zh-CN" altLang="en-US" sz="1400" b="1" kern="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261524" y="2027064"/>
            <a:ext cx="3141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dirty="0">
                <a:solidFill>
                  <a:schemeClr val="accent1"/>
                </a:solidFill>
                <a:cs typeface="+mn-ea"/>
                <a:sym typeface="+mn-lt"/>
              </a:rPr>
              <a:t>发展历程</a:t>
            </a:r>
          </a:p>
        </p:txBody>
      </p:sp>
      <p:sp>
        <p:nvSpPr>
          <p:cNvPr id="11" name="TextBox 18"/>
          <p:cNvSpPr txBox="1"/>
          <p:nvPr/>
        </p:nvSpPr>
        <p:spPr>
          <a:xfrm>
            <a:off x="7261524" y="4280345"/>
            <a:ext cx="4157005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en-US" altLang="zh-CN" sz="1400" b="1" kern="0" dirty="0">
                <a:solidFill>
                  <a:schemeClr val="accent1"/>
                </a:solidFill>
                <a:cs typeface="+mn-ea"/>
              </a:rPr>
              <a:t>1.</a:t>
            </a:r>
            <a:r>
              <a:rPr lang="zh-CN" altLang="en-US" sz="1400" b="1" kern="0" dirty="0">
                <a:solidFill>
                  <a:schemeClr val="accent1"/>
                </a:solidFill>
                <a:cs typeface="+mn-ea"/>
              </a:rPr>
              <a:t>渠道越分散，越需要品牌</a:t>
            </a:r>
            <a:r>
              <a:rPr lang="zh-CN" altLang="en-US" sz="1400" b="1" kern="0" dirty="0" smtClean="0">
                <a:solidFill>
                  <a:schemeClr val="accent1"/>
                </a:solidFill>
                <a:cs typeface="+mn-ea"/>
              </a:rPr>
              <a:t>能力</a:t>
            </a:r>
            <a:endParaRPr lang="en-US" altLang="zh-CN" sz="1400" b="1" kern="0" dirty="0" smtClean="0">
              <a:solidFill>
                <a:schemeClr val="accent1"/>
              </a:solidFill>
              <a:cs typeface="+mn-ea"/>
            </a:endParaRPr>
          </a:p>
          <a:p>
            <a:pPr lvl="0" defTabSz="914400">
              <a:lnSpc>
                <a:spcPct val="130000"/>
              </a:lnSpc>
              <a:defRPr/>
            </a:pPr>
            <a:r>
              <a:rPr lang="en-US" altLang="zh-CN" sz="1400" b="1" kern="0" dirty="0" smtClean="0">
                <a:solidFill>
                  <a:schemeClr val="accent1"/>
                </a:solidFill>
                <a:cs typeface="+mn-ea"/>
                <a:sym typeface="+mn-lt"/>
              </a:rPr>
              <a:t>2</a:t>
            </a:r>
            <a:r>
              <a:rPr lang="en-US" altLang="zh-CN" sz="1400" b="1" kern="0" dirty="0">
                <a:solidFill>
                  <a:schemeClr val="accent1"/>
                </a:solidFill>
                <a:cs typeface="+mn-ea"/>
                <a:sym typeface="+mn-lt"/>
              </a:rPr>
              <a:t>.</a:t>
            </a:r>
            <a:r>
              <a:rPr lang="zh-CN" altLang="en-US" sz="1400" b="1" kern="0" dirty="0">
                <a:solidFill>
                  <a:schemeClr val="accent1"/>
                </a:solidFill>
                <a:cs typeface="+mn-ea"/>
              </a:rPr>
              <a:t>全网融合，单一工具将很难走</a:t>
            </a:r>
            <a:r>
              <a:rPr lang="zh-CN" altLang="en-US" sz="1400" b="1" kern="0" dirty="0" smtClean="0">
                <a:solidFill>
                  <a:schemeClr val="accent1"/>
                </a:solidFill>
                <a:cs typeface="+mn-ea"/>
              </a:rPr>
              <a:t>远</a:t>
            </a:r>
            <a:endParaRPr lang="en-US" altLang="zh-CN" sz="1400" b="1" kern="0" dirty="0" smtClean="0">
              <a:solidFill>
                <a:schemeClr val="accent1"/>
              </a:solidFill>
              <a:cs typeface="+mn-ea"/>
            </a:endParaRPr>
          </a:p>
          <a:p>
            <a:pPr lvl="0" defTabSz="914400">
              <a:lnSpc>
                <a:spcPct val="130000"/>
              </a:lnSpc>
              <a:defRPr/>
            </a:pPr>
            <a:r>
              <a:rPr lang="en-US" altLang="zh-CN" sz="1400" b="1" kern="0" dirty="0" smtClean="0">
                <a:solidFill>
                  <a:schemeClr val="accent1"/>
                </a:solidFill>
                <a:cs typeface="+mn-ea"/>
                <a:sym typeface="+mn-lt"/>
              </a:rPr>
              <a:t>3.</a:t>
            </a:r>
            <a:r>
              <a:rPr lang="zh-CN" altLang="en-US" sz="1400" b="1" dirty="0"/>
              <a:t> </a:t>
            </a:r>
            <a:r>
              <a:rPr lang="en-US" altLang="zh-CN" sz="1400" b="1" kern="0" dirty="0">
                <a:solidFill>
                  <a:schemeClr val="accent1"/>
                </a:solidFill>
                <a:cs typeface="+mn-ea"/>
              </a:rPr>
              <a:t>C</a:t>
            </a:r>
            <a:r>
              <a:rPr lang="zh-CN" altLang="en-US" sz="1400" b="1" kern="0" dirty="0">
                <a:solidFill>
                  <a:schemeClr val="accent1"/>
                </a:solidFill>
                <a:cs typeface="+mn-ea"/>
              </a:rPr>
              <a:t>端能力成为胜负手</a:t>
            </a:r>
            <a:endParaRPr lang="zh-CN" altLang="en-US" sz="1400" b="1" kern="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61524" y="3782654"/>
            <a:ext cx="3141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dirty="0" smtClean="0">
                <a:solidFill>
                  <a:schemeClr val="accent1"/>
                </a:solidFill>
                <a:cs typeface="+mn-ea"/>
                <a:sym typeface="+mn-lt"/>
              </a:rPr>
              <a:t>趋势</a:t>
            </a:r>
            <a:endParaRPr lang="zh-CN" altLang="en-US" sz="2800" b="1" kern="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3" name="TextBox 18"/>
          <p:cNvSpPr txBox="1"/>
          <p:nvPr/>
        </p:nvSpPr>
        <p:spPr>
          <a:xfrm>
            <a:off x="606127" y="4280345"/>
            <a:ext cx="4157005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b="1" kern="0" dirty="0" smtClean="0">
                <a:solidFill>
                  <a:schemeClr val="accent1"/>
                </a:solidFill>
                <a:cs typeface="+mn-ea"/>
                <a:sym typeface="+mn-lt"/>
              </a:rPr>
              <a:t>1.</a:t>
            </a:r>
            <a:r>
              <a:rPr lang="zh-CN" altLang="en-US" sz="1400" b="1" kern="0" dirty="0" smtClean="0">
                <a:solidFill>
                  <a:schemeClr val="accent1"/>
                </a:solidFill>
                <a:cs typeface="+mn-ea"/>
                <a:sym typeface="+mn-lt"/>
              </a:rPr>
              <a:t>从粗狂到精细</a:t>
            </a:r>
            <a:endParaRPr lang="en-US" altLang="zh-CN" sz="1400" b="1" kern="0" dirty="0" smtClean="0">
              <a:solidFill>
                <a:schemeClr val="accent1"/>
              </a:solidFill>
              <a:cs typeface="+mn-ea"/>
              <a:sym typeface="+mn-lt"/>
            </a:endParaRPr>
          </a:p>
          <a:p>
            <a:pPr lvl="0" defTabSz="914400">
              <a:lnSpc>
                <a:spcPct val="130000"/>
              </a:lnSpc>
              <a:defRPr/>
            </a:pPr>
            <a:r>
              <a:rPr lang="en-US" altLang="zh-CN" sz="1400" b="1" kern="0" dirty="0">
                <a:solidFill>
                  <a:schemeClr val="accent1"/>
                </a:solidFill>
                <a:cs typeface="+mn-ea"/>
                <a:sym typeface="+mn-lt"/>
              </a:rPr>
              <a:t>2.</a:t>
            </a:r>
            <a:r>
              <a:rPr lang="zh-CN" altLang="en-US" sz="1400" b="1" kern="0" dirty="0">
                <a:solidFill>
                  <a:schemeClr val="accent1"/>
                </a:solidFill>
                <a:cs typeface="+mn-ea"/>
              </a:rPr>
              <a:t>渠道的能力在大幅</a:t>
            </a:r>
            <a:r>
              <a:rPr lang="zh-CN" altLang="en-US" sz="1400" b="1" kern="0" dirty="0" smtClean="0">
                <a:solidFill>
                  <a:schemeClr val="accent1"/>
                </a:solidFill>
                <a:cs typeface="+mn-ea"/>
              </a:rPr>
              <a:t>下降</a:t>
            </a:r>
            <a:endParaRPr lang="en-US" altLang="zh-CN" sz="1400" b="1" kern="0" dirty="0" smtClean="0">
              <a:solidFill>
                <a:schemeClr val="accent1"/>
              </a:solidFill>
              <a:cs typeface="+mn-ea"/>
            </a:endParaRPr>
          </a:p>
          <a:p>
            <a:pPr lvl="0" defTabSz="914400">
              <a:lnSpc>
                <a:spcPct val="130000"/>
              </a:lnSpc>
              <a:defRPr/>
            </a:pPr>
            <a:r>
              <a:rPr lang="en-US" altLang="zh-CN" sz="1400" b="1" kern="0" dirty="0" smtClean="0">
                <a:solidFill>
                  <a:schemeClr val="accent1"/>
                </a:solidFill>
                <a:cs typeface="+mn-ea"/>
                <a:sym typeface="+mn-lt"/>
              </a:rPr>
              <a:t>3.</a:t>
            </a:r>
            <a:r>
              <a:rPr lang="zh-CN" altLang="en-US" sz="1400" b="1" kern="0" dirty="0">
                <a:solidFill>
                  <a:schemeClr val="accent1"/>
                </a:solidFill>
                <a:cs typeface="+mn-ea"/>
              </a:rPr>
              <a:t>从“分销”到“零售”</a:t>
            </a:r>
            <a:endParaRPr lang="zh-CN" altLang="en-US" sz="1400" b="1" kern="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78937" y="3782654"/>
            <a:ext cx="3141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dirty="0" smtClean="0">
                <a:solidFill>
                  <a:schemeClr val="accent1"/>
                </a:solidFill>
                <a:cs typeface="+mn-ea"/>
                <a:sym typeface="+mn-lt"/>
              </a:rPr>
              <a:t>规律</a:t>
            </a:r>
            <a:endParaRPr lang="zh-CN" altLang="en-US" sz="2800" b="1" kern="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5" name="TextBox 18"/>
          <p:cNvSpPr txBox="1"/>
          <p:nvPr/>
        </p:nvSpPr>
        <p:spPr>
          <a:xfrm>
            <a:off x="606127" y="2548209"/>
            <a:ext cx="4157005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 defTabSz="914400">
              <a:lnSpc>
                <a:spcPct val="130000"/>
              </a:lnSpc>
              <a:defRPr/>
            </a:pPr>
            <a:r>
              <a:rPr lang="zh-CN" altLang="en-US" sz="1400" b="1" kern="0" dirty="0">
                <a:solidFill>
                  <a:schemeClr val="accent1"/>
                </a:solidFill>
                <a:cs typeface="+mn-ea"/>
              </a:rPr>
              <a:t>主要是解决传统电商一直被诟病的体验感和货物收到的延时性，主要是以线上和线下结合，增强客户对商品的体验感的同时，主打货物配送的及时性，让客户以最快的方式收到自己心仪的商品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。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78937" y="2050518"/>
            <a:ext cx="3141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noProof="0" dirty="0" smtClean="0">
                <a:solidFill>
                  <a:schemeClr val="accent1"/>
                </a:solidFill>
                <a:cs typeface="+mn-ea"/>
                <a:sym typeface="+mn-lt"/>
              </a:rPr>
              <a:t>新零售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总结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68198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CADE4"/>
      </a:accent1>
      <a:accent2>
        <a:srgbClr val="2683C6"/>
      </a:accent2>
      <a:accent3>
        <a:srgbClr val="27CED7"/>
      </a:accent3>
      <a:accent4>
        <a:srgbClr val="027584"/>
      </a:accent4>
      <a:accent5>
        <a:srgbClr val="FFC000"/>
      </a:accent5>
      <a:accent6>
        <a:srgbClr val="62A39F"/>
      </a:accent6>
      <a:hlink>
        <a:srgbClr val="6EAC1C"/>
      </a:hlink>
      <a:folHlink>
        <a:srgbClr val="B26B02"/>
      </a:folHlink>
    </a:clrScheme>
    <a:fontScheme name="Temp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4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黄绿色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</TotalTime>
  <Words>1610</Words>
  <Application>Microsoft Office PowerPoint</Application>
  <PresentationFormat>自定义</PresentationFormat>
  <Paragraphs>115</Paragraphs>
  <Slides>15</Slides>
  <Notes>15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17" baseType="lpstr">
      <vt:lpstr>Office 主题</vt:lpstr>
      <vt:lpstr>OfficePLUS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</vt:vector>
  </TitlesOfParts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JonMMx 2000</cp:lastModifiedBy>
  <cp:revision>91</cp:revision>
  <dcterms:created xsi:type="dcterms:W3CDTF">2015-08-18T02:51:41Z</dcterms:created>
  <dcterms:modified xsi:type="dcterms:W3CDTF">2020-01-08T06:51:27Z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2017-12-19T12:42:05.8546577Z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